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wmf"/><Relationship Id="rId18" Type="http://schemas.openxmlformats.org/officeDocument/2006/relationships/image" Target="../media/image4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17" Type="http://schemas.openxmlformats.org/officeDocument/2006/relationships/image" Target="../media/image46.wmf"/><Relationship Id="rId2" Type="http://schemas.openxmlformats.org/officeDocument/2006/relationships/image" Target="../media/image31.wmf"/><Relationship Id="rId16" Type="http://schemas.openxmlformats.org/officeDocument/2006/relationships/image" Target="../media/image45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40.wmf"/><Relationship Id="rId5" Type="http://schemas.openxmlformats.org/officeDocument/2006/relationships/image" Target="../media/image34.wmf"/><Relationship Id="rId15" Type="http://schemas.openxmlformats.org/officeDocument/2006/relationships/image" Target="../media/image44.wmf"/><Relationship Id="rId10" Type="http://schemas.openxmlformats.org/officeDocument/2006/relationships/image" Target="../media/image39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Relationship Id="rId14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498E452D-1F93-4D2A-B4A3-ADF66835DAE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0915F4-9EAB-4F5C-B984-BFB027927C95}" type="slidenum">
              <a:rPr lang="ru-RU"/>
              <a:pPr/>
              <a:t>6</a:t>
            </a:fld>
            <a:endParaRPr lang="ru-RU"/>
          </a:p>
        </p:txBody>
      </p:sp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84E3A-EAF3-4460-B905-608362834335}" type="slidenum">
              <a:rPr lang="ru-RU"/>
              <a:pPr/>
              <a:t>7</a:t>
            </a:fld>
            <a:endParaRPr lang="ru-RU"/>
          </a:p>
        </p:txBody>
      </p:sp>
      <p:sp>
        <p:nvSpPr>
          <p:cNvPr id="122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DDDBDE-F118-4959-829A-5410F3D6C70A}" type="slidenum">
              <a:rPr lang="ru-RU"/>
              <a:pPr/>
              <a:t>8</a:t>
            </a:fld>
            <a:endParaRPr lang="ru-RU"/>
          </a:p>
        </p:txBody>
      </p:sp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4C9D4-421A-4A9E-9C07-0C17712984DB}" type="slidenum">
              <a:rPr lang="ru-RU"/>
              <a:pPr/>
              <a:t>10</a:t>
            </a:fld>
            <a:endParaRPr lang="ru-RU"/>
          </a:p>
        </p:txBody>
      </p:sp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4C8CBC2-9635-4B50-939B-E2F2B83B8FF6}" type="slidenum">
              <a:rPr lang="ru-RU" sz="1200">
                <a:latin typeface="+mn-lt"/>
                <a:cs typeface="+mn-cs"/>
              </a:rPr>
              <a:pPr algn="r">
                <a:defRPr/>
              </a:pPr>
              <a:t>10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E788457-92A0-4CCF-80FE-D00040151B2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5DDBD-66C6-4326-ADA5-4980515687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ABE69-9FC4-4FB7-93E2-48651CAF5F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FFE6D-0469-4960-8E99-2CACCC3594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58010-CA4D-4B44-A1A8-7541AD7E07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41C07-D068-46F9-805C-273BBA9FB1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F4F6D-99A2-425D-A23E-12D8F58657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DAD65-990D-4C78-A4D2-71986982B4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8D5CD-5924-4797-AFE0-12A75267AD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F34C7-E718-46CA-B029-F7C3AB78E8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71199-423E-407A-9BEF-90AF06A368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9A17CCE4-B152-456B-8786-D746D67C3DB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oleObject" Target="../embeddings/oleObject33.bin"/><Relationship Id="rId18" Type="http://schemas.openxmlformats.org/officeDocument/2006/relationships/oleObject" Target="../embeddings/oleObject38.bin"/><Relationship Id="rId3" Type="http://schemas.openxmlformats.org/officeDocument/2006/relationships/notesSlide" Target="../notesSlides/notesSlide4.xml"/><Relationship Id="rId21" Type="http://schemas.openxmlformats.org/officeDocument/2006/relationships/oleObject" Target="../embeddings/oleObject41.bin"/><Relationship Id="rId7" Type="http://schemas.openxmlformats.org/officeDocument/2006/relationships/oleObject" Target="../embeddings/oleObject27.bin"/><Relationship Id="rId12" Type="http://schemas.openxmlformats.org/officeDocument/2006/relationships/oleObject" Target="../embeddings/oleObject32.bin"/><Relationship Id="rId1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6.bin"/><Relationship Id="rId20" Type="http://schemas.openxmlformats.org/officeDocument/2006/relationships/oleObject" Target="../embeddings/oleObject40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5.bin"/><Relationship Id="rId10" Type="http://schemas.openxmlformats.org/officeDocument/2006/relationships/oleObject" Target="../embeddings/oleObject30.bin"/><Relationship Id="rId19" Type="http://schemas.openxmlformats.org/officeDocument/2006/relationships/oleObject" Target="../embeddings/oleObject39.bin"/><Relationship Id="rId4" Type="http://schemas.openxmlformats.org/officeDocument/2006/relationships/slide" Target="slide15.xml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4.bin"/><Relationship Id="rId22" Type="http://schemas.openxmlformats.org/officeDocument/2006/relationships/oleObject" Target="../embeddings/oleObject4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computerhistory.narod.ru/galereja_istor_lichnostei/John_Napier.gi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slide" Target="slide9.xml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7544" y="1700808"/>
            <a:ext cx="8458200" cy="1222375"/>
          </a:xfrm>
          <a:noFill/>
          <a:ln/>
        </p:spPr>
        <p:txBody>
          <a:bodyPr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t-RU" sz="3600" kern="1200" cap="all" dirty="0"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Логарифмы. </a:t>
            </a:r>
            <a:r>
              <a:rPr lang="tt-RU" sz="3600" kern="1200" cap="all" dirty="0"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Логарифмическая </a:t>
            </a:r>
            <a:r>
              <a:rPr lang="tt-RU" sz="3600" kern="1200" cap="all" dirty="0" smtClean="0"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функция, 11 класс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5059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67544" y="5517232"/>
            <a:ext cx="8012113" cy="831850"/>
          </a:xfrm>
        </p:spPr>
        <p:txBody>
          <a:bodyPr anchor="b"/>
          <a:lstStyle/>
          <a:p>
            <a:pPr marL="0" indent="0">
              <a:buFontTx/>
              <a:buNone/>
            </a:pPr>
            <a:r>
              <a:rPr lang="tt-RU" sz="2400" dirty="0" smtClean="0">
                <a:solidFill>
                  <a:srgbClr val="BCD0E1"/>
                </a:solidFill>
              </a:rPr>
              <a:t>Хафизова Милеуша Салихулловна, учитель математики Бакрчинской средней школы</a:t>
            </a:r>
            <a:endParaRPr lang="ru-RU" sz="2400" dirty="0">
              <a:solidFill>
                <a:srgbClr val="BCD0E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1" name="Rectangle 57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260350"/>
          </a:xfrm>
        </p:spPr>
        <p:txBody>
          <a:bodyPr/>
          <a:lstStyle/>
          <a:p>
            <a:pPr algn="ctr"/>
            <a:r>
              <a:rPr lang="tt-RU" sz="1400" b="1">
                <a:solidFill>
                  <a:srgbClr val="00FF00"/>
                </a:solidFill>
              </a:rPr>
              <a:t>САМОСТОЯТЕЛЬНАЯ РАБОТА В ВИДЕ ТЕСТА </a:t>
            </a:r>
            <a:r>
              <a:rPr lang="ru-RU" sz="900" b="1">
                <a:solidFill>
                  <a:srgbClr val="00FF00"/>
                </a:solidFill>
              </a:rPr>
              <a:t>(ПРИМЕРЫ ИЗ  ВАРИАНТОВ ЕГЭ)</a:t>
            </a:r>
            <a:r>
              <a:rPr lang="ru-RU" sz="400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type="body" idx="1"/>
          </p:nvPr>
        </p:nvSpPr>
        <p:spPr>
          <a:xfrm>
            <a:off x="457200" y="476250"/>
            <a:ext cx="8229600" cy="63817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t-RU" sz="1600"/>
              <a:t>1. Вычислите:                                                   1. Вычислите: </a:t>
            </a:r>
          </a:p>
          <a:p>
            <a:pPr algn="ctr">
              <a:lnSpc>
                <a:spcPct val="90000"/>
              </a:lnSpc>
            </a:pPr>
            <a:endParaRPr lang="tt-RU" sz="800"/>
          </a:p>
          <a:p>
            <a:pPr algn="ctr">
              <a:lnSpc>
                <a:spcPct val="90000"/>
              </a:lnSpc>
            </a:pPr>
            <a:endParaRPr lang="tt-RU" sz="900"/>
          </a:p>
          <a:p>
            <a:pPr algn="ctr">
              <a:lnSpc>
                <a:spcPct val="90000"/>
              </a:lnSpc>
              <a:buFontTx/>
              <a:buNone/>
            </a:pPr>
            <a:r>
              <a:rPr lang="tt-RU" sz="1800"/>
              <a:t>1)8  2)2   3)3   4)4                                            1)13   2)2    3)17    4)-169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t-RU" sz="1800"/>
              <a:t>2.                                                               2.                                          </a:t>
            </a:r>
          </a:p>
          <a:p>
            <a:pPr algn="ctr">
              <a:lnSpc>
                <a:spcPct val="90000"/>
              </a:lnSpc>
            </a:pPr>
            <a:endParaRPr lang="tt-RU" sz="1800"/>
          </a:p>
          <a:p>
            <a:pPr algn="ctr">
              <a:lnSpc>
                <a:spcPct val="90000"/>
              </a:lnSpc>
            </a:pPr>
            <a:endParaRPr lang="tt-RU" sz="800"/>
          </a:p>
          <a:p>
            <a:pPr algn="ctr">
              <a:lnSpc>
                <a:spcPct val="90000"/>
              </a:lnSpc>
              <a:buFontTx/>
              <a:buNone/>
            </a:pPr>
            <a:endParaRPr lang="tt-RU" sz="1000"/>
          </a:p>
          <a:p>
            <a:pPr algn="ctr">
              <a:lnSpc>
                <a:spcPct val="90000"/>
              </a:lnSpc>
              <a:buFontTx/>
              <a:buNone/>
            </a:pPr>
            <a:endParaRPr lang="tt-RU" sz="1000"/>
          </a:p>
          <a:p>
            <a:pPr algn="ctr">
              <a:lnSpc>
                <a:spcPct val="90000"/>
              </a:lnSpc>
              <a:buFontTx/>
              <a:buNone/>
            </a:pPr>
            <a:endParaRPr lang="tt-RU" sz="1000"/>
          </a:p>
          <a:p>
            <a:pPr algn="ctr">
              <a:lnSpc>
                <a:spcPct val="90000"/>
              </a:lnSpc>
              <a:buFontTx/>
              <a:buNone/>
            </a:pPr>
            <a:r>
              <a:rPr lang="tt-RU" sz="1800"/>
              <a:t>1)-6  2)6/49   3)6    4) а-49                                  1)-1    2)9      3)4      4)0,8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t-RU" sz="1800"/>
              <a:t>3. Вычислите:                                          3.Вычислите: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tt-RU" sz="1800"/>
              <a:t>1)13   2)9    3)22    4)5                                             1)17   2)4   3)14   4)23</a:t>
            </a:r>
          </a:p>
          <a:p>
            <a:pPr algn="ctr">
              <a:lnSpc>
                <a:spcPct val="90000"/>
              </a:lnSpc>
            </a:pPr>
            <a:r>
              <a:rPr lang="tt-RU" sz="1800"/>
              <a:t>4. Найдите область определения функции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t-RU" sz="1800"/>
              <a:t>4.                                                               4.</a:t>
            </a:r>
          </a:p>
          <a:p>
            <a:pPr algn="ctr">
              <a:lnSpc>
                <a:spcPct val="90000"/>
              </a:lnSpc>
            </a:pPr>
            <a:endParaRPr lang="tt-RU" sz="2400"/>
          </a:p>
          <a:p>
            <a:pPr algn="ctr">
              <a:lnSpc>
                <a:spcPct val="90000"/>
              </a:lnSpc>
            </a:pPr>
            <a:endParaRPr lang="tt-RU" sz="1800"/>
          </a:p>
          <a:p>
            <a:pPr algn="ctr">
              <a:lnSpc>
                <a:spcPct val="90000"/>
              </a:lnSpc>
            </a:pPr>
            <a:endParaRPr lang="tt-RU" sz="1800"/>
          </a:p>
          <a:p>
            <a:pPr algn="ctr">
              <a:lnSpc>
                <a:spcPct val="90000"/>
              </a:lnSpc>
              <a:buFontTx/>
              <a:buNone/>
            </a:pPr>
            <a:endParaRPr lang="tt-RU" sz="300"/>
          </a:p>
          <a:p>
            <a:pPr>
              <a:lnSpc>
                <a:spcPct val="90000"/>
              </a:lnSpc>
              <a:buFontTx/>
              <a:buNone/>
            </a:pPr>
            <a:r>
              <a:rPr lang="tt-RU" sz="1800"/>
              <a:t>5. Вычислите:                                               5. Вычислите:</a:t>
            </a:r>
          </a:p>
          <a:p>
            <a:pPr algn="ctr">
              <a:lnSpc>
                <a:spcPct val="90000"/>
              </a:lnSpc>
            </a:pPr>
            <a:endParaRPr lang="tt-RU" sz="2000"/>
          </a:p>
          <a:p>
            <a:pPr algn="ctr">
              <a:lnSpc>
                <a:spcPct val="90000"/>
              </a:lnSpc>
              <a:buFontTx/>
              <a:buNone/>
            </a:pPr>
            <a:r>
              <a:rPr lang="tt-RU" sz="2000"/>
              <a:t>Составьте число из номеров правильных ответов.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tt-RU" sz="2000" u="sng">
                <a:hlinkClick r:id="rId4" action="ppaction://hlinksldjump"/>
              </a:rPr>
              <a:t>Проверим ответы.</a:t>
            </a:r>
            <a:endParaRPr lang="tt-RU" sz="2000" u="sng"/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5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639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39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00" name="Rectangle 8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1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02" name="Rectangle 11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04" name="Rectangle 14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5" name="Rectangle 17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6" name="Rectangle 19"/>
          <p:cNvSpPr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07" name="Rectangle 20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8" name="Rectangle 2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352675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6411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2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3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5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6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7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8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19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6420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graphicFrame>
        <p:nvGraphicFramePr>
          <p:cNvPr id="16421" name="Object 2"/>
          <p:cNvGraphicFramePr>
            <a:graphicFrameLocks noChangeAspect="1"/>
          </p:cNvGraphicFramePr>
          <p:nvPr/>
        </p:nvGraphicFramePr>
        <p:xfrm>
          <a:off x="642938" y="642938"/>
          <a:ext cx="2990850" cy="465137"/>
        </p:xfrm>
        <a:graphic>
          <a:graphicData uri="http://schemas.openxmlformats.org/presentationml/2006/ole">
            <p:oleObj spid="_x0000_s16421" name="Формула" r:id="rId5" imgW="1244520" imgH="215640" progId="Equation.3">
              <p:embed/>
            </p:oleObj>
          </a:graphicData>
        </a:graphic>
      </p:graphicFrame>
      <p:graphicFrame>
        <p:nvGraphicFramePr>
          <p:cNvPr id="16422" name="Object 3"/>
          <p:cNvGraphicFramePr>
            <a:graphicFrameLocks noChangeAspect="1"/>
          </p:cNvGraphicFramePr>
          <p:nvPr/>
        </p:nvGraphicFramePr>
        <p:xfrm>
          <a:off x="5643563" y="571500"/>
          <a:ext cx="2225675" cy="669925"/>
        </p:xfrm>
        <a:graphic>
          <a:graphicData uri="http://schemas.openxmlformats.org/presentationml/2006/ole">
            <p:oleObj spid="_x0000_s16422" name="Формула" r:id="rId6" imgW="1307880" imgH="393480" progId="Equation.3">
              <p:embed/>
            </p:oleObj>
          </a:graphicData>
        </a:graphic>
      </p:graphicFrame>
      <p:graphicFrame>
        <p:nvGraphicFramePr>
          <p:cNvPr id="16423" name="Object 5"/>
          <p:cNvGraphicFramePr>
            <a:graphicFrameLocks noChangeAspect="1"/>
          </p:cNvGraphicFramePr>
          <p:nvPr/>
        </p:nvGraphicFramePr>
        <p:xfrm>
          <a:off x="857250" y="1268413"/>
          <a:ext cx="3429000" cy="1235075"/>
        </p:xfrm>
        <a:graphic>
          <a:graphicData uri="http://schemas.openxmlformats.org/presentationml/2006/ole">
            <p:oleObj spid="_x0000_s16423" name="Формула" r:id="rId7" imgW="1625400" imgH="634680" progId="Equation.3">
              <p:embed/>
            </p:oleObj>
          </a:graphicData>
        </a:graphic>
      </p:graphicFrame>
      <p:graphicFrame>
        <p:nvGraphicFramePr>
          <p:cNvPr id="16424" name="Object 6"/>
          <p:cNvGraphicFramePr>
            <a:graphicFrameLocks noChangeAspect="1"/>
          </p:cNvGraphicFramePr>
          <p:nvPr/>
        </p:nvGraphicFramePr>
        <p:xfrm>
          <a:off x="5540375" y="1357313"/>
          <a:ext cx="3279775" cy="1214437"/>
        </p:xfrm>
        <a:graphic>
          <a:graphicData uri="http://schemas.openxmlformats.org/presentationml/2006/ole">
            <p:oleObj spid="_x0000_s16424" name="Формула" r:id="rId8" imgW="1701720" imgH="634680" progId="Equation.3">
              <p:embed/>
            </p:oleObj>
          </a:graphicData>
        </a:graphic>
      </p:graphicFrame>
      <p:graphicFrame>
        <p:nvGraphicFramePr>
          <p:cNvPr id="16425" name="Object 7"/>
          <p:cNvGraphicFramePr>
            <a:graphicFrameLocks noChangeAspect="1"/>
          </p:cNvGraphicFramePr>
          <p:nvPr/>
        </p:nvGraphicFramePr>
        <p:xfrm>
          <a:off x="2357438" y="2827338"/>
          <a:ext cx="1714500" cy="457200"/>
        </p:xfrm>
        <a:graphic>
          <a:graphicData uri="http://schemas.openxmlformats.org/presentationml/2006/ole">
            <p:oleObj spid="_x0000_s16425" name="Формула" r:id="rId9" imgW="761760" imgH="203040" progId="Equation.3">
              <p:embed/>
            </p:oleObj>
          </a:graphicData>
        </a:graphic>
      </p:graphicFrame>
      <p:graphicFrame>
        <p:nvGraphicFramePr>
          <p:cNvPr id="16426" name="Object 8"/>
          <p:cNvGraphicFramePr>
            <a:graphicFrameLocks noChangeAspect="1"/>
          </p:cNvGraphicFramePr>
          <p:nvPr/>
        </p:nvGraphicFramePr>
        <p:xfrm>
          <a:off x="6634163" y="2781300"/>
          <a:ext cx="1970087" cy="454025"/>
        </p:xfrm>
        <a:graphic>
          <a:graphicData uri="http://schemas.openxmlformats.org/presentationml/2006/ole">
            <p:oleObj spid="_x0000_s16426" name="Формула" r:id="rId10" imgW="761760" imgH="203040" progId="Equation.3">
              <p:embed/>
            </p:oleObj>
          </a:graphicData>
        </a:graphic>
      </p:graphicFrame>
      <p:graphicFrame>
        <p:nvGraphicFramePr>
          <p:cNvPr id="16427" name="Object 9"/>
          <p:cNvGraphicFramePr>
            <a:graphicFrameLocks noChangeAspect="1"/>
          </p:cNvGraphicFramePr>
          <p:nvPr/>
        </p:nvGraphicFramePr>
        <p:xfrm>
          <a:off x="928688" y="3749675"/>
          <a:ext cx="2095500" cy="471488"/>
        </p:xfrm>
        <a:graphic>
          <a:graphicData uri="http://schemas.openxmlformats.org/presentationml/2006/ole">
            <p:oleObj spid="_x0000_s16427" name="Формула" r:id="rId11" imgW="1015920" imgH="228600" progId="Equation.3">
              <p:embed/>
            </p:oleObj>
          </a:graphicData>
        </a:graphic>
      </p:graphicFrame>
      <p:graphicFrame>
        <p:nvGraphicFramePr>
          <p:cNvPr id="16428" name="Object 10"/>
          <p:cNvGraphicFramePr>
            <a:graphicFrameLocks noChangeAspect="1"/>
          </p:cNvGraphicFramePr>
          <p:nvPr/>
        </p:nvGraphicFramePr>
        <p:xfrm>
          <a:off x="5510213" y="3792538"/>
          <a:ext cx="2157412" cy="428625"/>
        </p:xfrm>
        <a:graphic>
          <a:graphicData uri="http://schemas.openxmlformats.org/presentationml/2006/ole">
            <p:oleObj spid="_x0000_s16428" name="Формула" r:id="rId12" imgW="1015920" imgH="228600" progId="Equation.3">
              <p:embed/>
            </p:oleObj>
          </a:graphicData>
        </a:graphic>
      </p:graphicFrame>
      <p:cxnSp>
        <p:nvCxnSpPr>
          <p:cNvPr id="69" name="Прямая соединительная линия 68"/>
          <p:cNvCxnSpPr/>
          <p:nvPr/>
        </p:nvCxnSpPr>
        <p:spPr>
          <a:xfrm rot="5400000">
            <a:off x="3001169" y="530225"/>
            <a:ext cx="257016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6430" name="Object 11"/>
          <p:cNvGraphicFramePr>
            <a:graphicFrameLocks noChangeAspect="1"/>
          </p:cNvGraphicFramePr>
          <p:nvPr/>
        </p:nvGraphicFramePr>
        <p:xfrm>
          <a:off x="714375" y="5519738"/>
          <a:ext cx="2500313" cy="423862"/>
        </p:xfrm>
        <a:graphic>
          <a:graphicData uri="http://schemas.openxmlformats.org/presentationml/2006/ole">
            <p:oleObj spid="_x0000_s16430" name="Формула" r:id="rId13" imgW="1193760" imgH="228600" progId="Equation.3">
              <p:embed/>
            </p:oleObj>
          </a:graphicData>
        </a:graphic>
      </p:graphicFrame>
      <p:graphicFrame>
        <p:nvGraphicFramePr>
          <p:cNvPr id="16431" name="Object 12"/>
          <p:cNvGraphicFramePr>
            <a:graphicFrameLocks noChangeAspect="1"/>
          </p:cNvGraphicFramePr>
          <p:nvPr/>
        </p:nvGraphicFramePr>
        <p:xfrm>
          <a:off x="506413" y="4214813"/>
          <a:ext cx="1065212" cy="387350"/>
        </p:xfrm>
        <a:graphic>
          <a:graphicData uri="http://schemas.openxmlformats.org/presentationml/2006/ole">
            <p:oleObj spid="_x0000_s16431" name="Формула" r:id="rId14" imgW="558720" imgH="203040" progId="Equation.3">
              <p:embed/>
            </p:oleObj>
          </a:graphicData>
        </a:graphic>
      </p:graphicFrame>
      <p:graphicFrame>
        <p:nvGraphicFramePr>
          <p:cNvPr id="16432" name="Object 13"/>
          <p:cNvGraphicFramePr>
            <a:graphicFrameLocks noChangeAspect="1"/>
          </p:cNvGraphicFramePr>
          <p:nvPr/>
        </p:nvGraphicFramePr>
        <p:xfrm>
          <a:off x="428625" y="4500563"/>
          <a:ext cx="2571750" cy="458787"/>
        </p:xfrm>
        <a:graphic>
          <a:graphicData uri="http://schemas.openxmlformats.org/presentationml/2006/ole">
            <p:oleObj spid="_x0000_s16432" name="Формула" r:id="rId15" imgW="1155600" imgH="203040" progId="Equation.3">
              <p:embed/>
            </p:oleObj>
          </a:graphicData>
        </a:graphic>
      </p:graphicFrame>
      <p:graphicFrame>
        <p:nvGraphicFramePr>
          <p:cNvPr id="16433" name="Object 14"/>
          <p:cNvGraphicFramePr>
            <a:graphicFrameLocks noChangeAspect="1"/>
          </p:cNvGraphicFramePr>
          <p:nvPr/>
        </p:nvGraphicFramePr>
        <p:xfrm>
          <a:off x="428625" y="4857750"/>
          <a:ext cx="1366838" cy="428625"/>
        </p:xfrm>
        <a:graphic>
          <a:graphicData uri="http://schemas.openxmlformats.org/presentationml/2006/ole">
            <p:oleObj spid="_x0000_s16433" name="Формула" r:id="rId16" imgW="647640" imgH="203040" progId="Equation.3">
              <p:embed/>
            </p:oleObj>
          </a:graphicData>
        </a:graphic>
      </p:graphicFrame>
      <p:graphicFrame>
        <p:nvGraphicFramePr>
          <p:cNvPr id="16434" name="Object 15"/>
          <p:cNvGraphicFramePr>
            <a:graphicFrameLocks noChangeAspect="1"/>
          </p:cNvGraphicFramePr>
          <p:nvPr/>
        </p:nvGraphicFramePr>
        <p:xfrm>
          <a:off x="2286000" y="4857750"/>
          <a:ext cx="1016000" cy="387350"/>
        </p:xfrm>
        <a:graphic>
          <a:graphicData uri="http://schemas.openxmlformats.org/presentationml/2006/ole">
            <p:oleObj spid="_x0000_s16434" name="Формула" r:id="rId17" imgW="533160" imgH="203040" progId="Equation.3">
              <p:embed/>
            </p:oleObj>
          </a:graphicData>
        </a:graphic>
      </p:graphicFrame>
      <p:graphicFrame>
        <p:nvGraphicFramePr>
          <p:cNvPr id="16435" name="Object 16"/>
          <p:cNvGraphicFramePr>
            <a:graphicFrameLocks noChangeAspect="1"/>
          </p:cNvGraphicFramePr>
          <p:nvPr/>
        </p:nvGraphicFramePr>
        <p:xfrm>
          <a:off x="4786313" y="4143375"/>
          <a:ext cx="1065212" cy="387350"/>
        </p:xfrm>
        <a:graphic>
          <a:graphicData uri="http://schemas.openxmlformats.org/presentationml/2006/ole">
            <p:oleObj spid="_x0000_s16435" name="Формула" r:id="rId18" imgW="558720" imgH="203040" progId="Equation.3">
              <p:embed/>
            </p:oleObj>
          </a:graphicData>
        </a:graphic>
      </p:graphicFrame>
      <p:graphicFrame>
        <p:nvGraphicFramePr>
          <p:cNvPr id="16436" name="Object 17"/>
          <p:cNvGraphicFramePr>
            <a:graphicFrameLocks noChangeAspect="1"/>
          </p:cNvGraphicFramePr>
          <p:nvPr/>
        </p:nvGraphicFramePr>
        <p:xfrm>
          <a:off x="4714875" y="4429125"/>
          <a:ext cx="2379663" cy="458788"/>
        </p:xfrm>
        <a:graphic>
          <a:graphicData uri="http://schemas.openxmlformats.org/presentationml/2006/ole">
            <p:oleObj spid="_x0000_s16436" name="Формула" r:id="rId19" imgW="1054080" imgH="203040" progId="Equation.3">
              <p:embed/>
            </p:oleObj>
          </a:graphicData>
        </a:graphic>
      </p:graphicFrame>
      <p:graphicFrame>
        <p:nvGraphicFramePr>
          <p:cNvPr id="16437" name="Object 18"/>
          <p:cNvGraphicFramePr>
            <a:graphicFrameLocks noChangeAspect="1"/>
          </p:cNvGraphicFramePr>
          <p:nvPr/>
        </p:nvGraphicFramePr>
        <p:xfrm>
          <a:off x="4714875" y="4786313"/>
          <a:ext cx="2085975" cy="412750"/>
        </p:xfrm>
        <a:graphic>
          <a:graphicData uri="http://schemas.openxmlformats.org/presentationml/2006/ole">
            <p:oleObj spid="_x0000_s16437" name="Формула" r:id="rId20" imgW="1028520" imgH="203040" progId="Equation.3">
              <p:embed/>
            </p:oleObj>
          </a:graphicData>
        </a:graphic>
      </p:graphicFrame>
      <p:graphicFrame>
        <p:nvGraphicFramePr>
          <p:cNvPr id="16438" name="Object 19"/>
          <p:cNvGraphicFramePr>
            <a:graphicFrameLocks noChangeAspect="1"/>
          </p:cNvGraphicFramePr>
          <p:nvPr/>
        </p:nvGraphicFramePr>
        <p:xfrm>
          <a:off x="7750175" y="4899025"/>
          <a:ext cx="822325" cy="387350"/>
        </p:xfrm>
        <a:graphic>
          <a:graphicData uri="http://schemas.openxmlformats.org/presentationml/2006/ole">
            <p:oleObj spid="_x0000_s16438" name="Формула" r:id="rId21" imgW="431640" imgH="203040" progId="Equation.3">
              <p:embed/>
            </p:oleObj>
          </a:graphicData>
        </a:graphic>
      </p:graphicFrame>
      <p:cxnSp>
        <p:nvCxnSpPr>
          <p:cNvPr id="84" name="Прямая соединительная линия 83"/>
          <p:cNvCxnSpPr/>
          <p:nvPr/>
        </p:nvCxnSpPr>
        <p:spPr>
          <a:xfrm rot="5400000">
            <a:off x="3356769" y="3956050"/>
            <a:ext cx="185896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6440" name="Object 20"/>
          <p:cNvGraphicFramePr>
            <a:graphicFrameLocks noChangeAspect="1"/>
          </p:cNvGraphicFramePr>
          <p:nvPr/>
        </p:nvGraphicFramePr>
        <p:xfrm>
          <a:off x="4857750" y="5429250"/>
          <a:ext cx="2338388" cy="500063"/>
        </p:xfrm>
        <a:graphic>
          <a:graphicData uri="http://schemas.openxmlformats.org/presentationml/2006/ole">
            <p:oleObj spid="_x0000_s16440" name="Формула" r:id="rId22" imgW="118080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>
                <a:solidFill>
                  <a:srgbClr val="00FF00"/>
                </a:solidFill>
              </a:rPr>
              <a:t>ДЖОН НЕПЕР</a:t>
            </a:r>
            <a:r>
              <a:rPr lang="en-US" sz="4000">
                <a:solidFill>
                  <a:srgbClr val="00FF00"/>
                </a:solidFill>
              </a:rPr>
              <a:t/>
            </a:r>
            <a:br>
              <a:rPr lang="en-US" sz="4000">
                <a:solidFill>
                  <a:srgbClr val="00FF00"/>
                </a:solidFill>
              </a:rPr>
            </a:br>
            <a:r>
              <a:rPr lang="ru-RU" sz="4000">
                <a:solidFill>
                  <a:srgbClr val="00FF00"/>
                </a:solidFill>
              </a:rPr>
              <a:t>(1550-1617)</a:t>
            </a:r>
            <a:r>
              <a:rPr lang="ru-RU" sz="4000"/>
              <a:t> 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10000"/>
          </a:bodyPr>
          <a:lstStyle/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b="1"/>
              <a:t>      </a:t>
            </a:r>
            <a:r>
              <a:rPr lang="ru-RU" sz="2500" b="1"/>
              <a:t>Шотландский математик –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изобретатель логарифмов. </a:t>
            </a:r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b="1"/>
              <a:t>      </a:t>
            </a:r>
            <a:r>
              <a:rPr lang="ru-RU" sz="2500" b="1"/>
              <a:t>В 1590-х годах пришел к идее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логарифмических вычислений  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 и составил первые таблицы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логарифмов, однако свой </a:t>
            </a:r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знаменитый труд </a:t>
            </a:r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“Описание удивительных таблиц логарифмов”</a:t>
            </a:r>
            <a:r>
              <a:rPr lang="en-US" sz="2500" b="1"/>
              <a:t> </a:t>
            </a:r>
            <a:r>
              <a:rPr lang="ru-RU" sz="2500" b="1"/>
              <a:t>опубликовал лишь в 1614 году. </a:t>
            </a:r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b="1"/>
              <a:t>      </a:t>
            </a:r>
            <a:r>
              <a:rPr lang="ru-RU" sz="2500" b="1"/>
              <a:t>Ему принадлежит определение логарифмов,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объяснение их свойств, таблицы логарифмов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синусов, косинусов, тангенсов и приложения </a:t>
            </a:r>
            <a:endParaRPr lang="en-US" sz="2500" b="1"/>
          </a:p>
          <a:p>
            <a:pPr marL="341313" indent="-341313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500" b="1"/>
              <a:t>логарифмов в сферической тригонометрии. </a:t>
            </a:r>
          </a:p>
          <a:p>
            <a:pPr marL="341313" indent="-341313">
              <a:lnSpc>
                <a:spcPct val="80000"/>
              </a:lnSpc>
              <a:buClr>
                <a:srgbClr val="FEB80A"/>
              </a:buClr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b="1"/>
          </a:p>
          <a:p>
            <a:pPr marL="341313" indent="-341313">
              <a:lnSpc>
                <a:spcPct val="80000"/>
              </a:lnSpc>
              <a:buClr>
                <a:srgbClr val="FEB80A"/>
              </a:buClr>
              <a:buFont typeface="Wingdings 2" pitchFamily="18" charset="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500"/>
          </a:p>
        </p:txBody>
      </p:sp>
      <p:pic>
        <p:nvPicPr>
          <p:cNvPr id="18436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6429375" y="1000125"/>
            <a:ext cx="2484438" cy="300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</a:rPr>
              <a:t>ПАЛОЧКИ НЕПЕРА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    НЕПЕР ПРЕДЛОЖИЛ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В 1617 ГОДУ ДРУГОЙ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(НЕ ЛОГАРИФМИЧЕСКИЙ)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СПОСОБ ПЕРЕМНОЖЕНИЯ ЧИСЕЛ.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ИНСТРУМЕНТ, ПОЛУЧИВШИЙ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НАЗВАНИЕ </a:t>
            </a:r>
            <a:r>
              <a:rPr lang="ru-RU" sz="2000" b="1" i="1"/>
              <a:t>ПАЛОЧКИ (ИЛИ КОСТЯШКИ) НЕПЕРА</a:t>
            </a:r>
            <a:r>
              <a:rPr lang="ru-RU" sz="2000" b="1"/>
              <a:t>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СОСТОЯЛ ИЗ ТОНКИХ ПЛАСТИН, ИЛИ БЛОКОВ. КАЖДАЯ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СТОРОНА БЛОКА НЕСЕТ ЧИСЛА, ОБРАЗУЮЩИЕ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МАТЕМАТИЧЕСКУЮ  ПРОГРЕССИЮ. МАНИПУЛЯЦИИ С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БЛОКАМИ ПОЗВОЛЯЮТ ИЗВЛЕКАТЬ КВАДРАТНЫЕ И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КУБИЧЕСКИЕ КОРНИ, А ТАКЖЕ УМНОЖАТЬ И ДЕЛИТЬ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/>
              <a:t>БОЛЬШИЕ ЧИСЛА. </a:t>
            </a:r>
            <a:br>
              <a:rPr lang="ru-RU" sz="2000" b="1"/>
            </a:br>
            <a:r>
              <a:rPr lang="ru-RU" sz="1600"/>
              <a:t> 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57875" y="1125538"/>
            <a:ext cx="3286125" cy="2135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00FF00"/>
                </a:solidFill>
              </a:rPr>
              <a:t>ЛОГАРИФМИЧЕСКАЯ ЛИНЕЙКА</a:t>
            </a:r>
            <a:r>
              <a:rPr lang="ru-RU" sz="4000"/>
              <a:t> 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type="body" idx="1"/>
          </p:nvPr>
        </p:nvSpPr>
        <p:spPr>
          <a:xfrm>
            <a:off x="468313" y="1916113"/>
            <a:ext cx="822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b="1"/>
              <a:t>В 1614 году шотландский математик Джон Непер изобрел таблицы логарифмов. Принцип их заключался в том, что каждому числу соответствует свое специальное число - логарифм. </a:t>
            </a:r>
            <a:endParaRPr lang="en-US" sz="1800" b="1"/>
          </a:p>
          <a:p>
            <a:pPr>
              <a:buFontTx/>
              <a:buNone/>
            </a:pPr>
            <a:r>
              <a:rPr lang="ru-RU" sz="1800" b="1"/>
              <a:t>Логарифмы очень упрощают  деление и умножение. </a:t>
            </a:r>
            <a:endParaRPr lang="en-US" sz="1800" b="1"/>
          </a:p>
          <a:p>
            <a:pPr>
              <a:buFontTx/>
              <a:buNone/>
            </a:pPr>
            <a:r>
              <a:rPr lang="ru-RU" sz="1800" b="1"/>
              <a:t>Например, для умножения двух чисел складывают их логарифмы</a:t>
            </a:r>
            <a:r>
              <a:rPr lang="en-US" sz="1800" b="1"/>
              <a:t>,</a:t>
            </a:r>
            <a:r>
              <a:rPr lang="ru-RU" sz="1800" b="1"/>
              <a:t> результат находят в таблице логарифмов.</a:t>
            </a:r>
            <a:endParaRPr lang="en-US" sz="1800" b="1"/>
          </a:p>
          <a:p>
            <a:pPr>
              <a:buFontTx/>
              <a:buNone/>
            </a:pPr>
            <a:r>
              <a:rPr lang="ru-RU" sz="1800" b="1"/>
              <a:t>В дальнейшем им была изобретена логарифмическая линейка, </a:t>
            </a:r>
            <a:r>
              <a:rPr lang="en-US" sz="1800" b="1"/>
              <a:t> </a:t>
            </a:r>
            <a:r>
              <a:rPr lang="ru-RU" sz="1800" b="1"/>
              <a:t>которой пользовались до 70-х годов нашего века. </a:t>
            </a:r>
          </a:p>
          <a:p>
            <a:endParaRPr lang="ru-RU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300663"/>
            <a:ext cx="6357937" cy="1397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437063"/>
            <a:ext cx="5921375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Домашнее задание. «Логарифмы в ЕГЭ» (решить примеры из вариантов ЕГЭ -2009)</a:t>
            </a:r>
          </a:p>
          <a:p>
            <a:r>
              <a:rPr lang="ru-RU" b="1"/>
              <a:t>Итоги урока.</a:t>
            </a:r>
            <a:endParaRPr lang="en-US" b="1"/>
          </a:p>
          <a:p>
            <a:pPr>
              <a:buFontTx/>
              <a:buNone/>
            </a:pPr>
            <a:endParaRPr lang="en-US" b="1"/>
          </a:p>
          <a:p>
            <a:pPr>
              <a:buFontTx/>
              <a:buNone/>
            </a:pPr>
            <a:endParaRPr lang="en-US" b="1"/>
          </a:p>
          <a:p>
            <a:pPr algn="ctr">
              <a:buFontTx/>
              <a:buNone/>
            </a:pPr>
            <a:r>
              <a:rPr lang="ru-RU" b="1"/>
              <a:t>Спасибо за урок!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FF00"/>
                </a:solidFill>
              </a:rPr>
              <a:t>ПРАВИЛЬНЫЕ ОТВЕТЫ</a:t>
            </a:r>
            <a:r>
              <a:rPr lang="ru-RU"/>
              <a:t> 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t-RU"/>
              <a:t>Вариант 1:          </a:t>
            </a:r>
            <a:r>
              <a:rPr lang="tt-RU" u="sng"/>
              <a:t>43420</a:t>
            </a:r>
          </a:p>
          <a:p>
            <a:pPr>
              <a:buFontTx/>
              <a:buNone/>
            </a:pPr>
            <a:r>
              <a:rPr lang="tt-RU"/>
              <a:t>Вариант 2:             </a:t>
            </a:r>
            <a:r>
              <a:rPr lang="tt-RU" u="sng"/>
              <a:t>22221</a:t>
            </a:r>
          </a:p>
          <a:p>
            <a:pPr algn="ctr"/>
            <a:r>
              <a:rPr lang="tt-RU" u="sng">
                <a:hlinkClick r:id="" action="ppaction://hlinkshowjump?jump=lastslideviewed"/>
              </a:rPr>
              <a:t>Выставление оценок за самостоятельную работу</a:t>
            </a:r>
          </a:p>
          <a:p>
            <a:pPr algn="ctr">
              <a:buFontTx/>
              <a:buNone/>
            </a:pPr>
            <a:r>
              <a:rPr lang="ru-RU" b="1" u="sng">
                <a:solidFill>
                  <a:srgbClr val="00FF00"/>
                </a:solidFill>
                <a:latin typeface="Arial Unicode MS" pitchFamily="34" charset="-128"/>
                <a:hlinkClick r:id="rId2" action="ppaction://hlinksldjump"/>
              </a:rPr>
              <a:t>МОЛОДЦЫ</a:t>
            </a:r>
            <a:endParaRPr lang="ru-RU" b="1" u="sng">
              <a:solidFill>
                <a:srgbClr val="00FF00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/>
        </p:nvGraphicFramePr>
        <p:xfrm>
          <a:off x="785813" y="2000250"/>
          <a:ext cx="2763837" cy="614363"/>
        </p:xfrm>
        <a:graphic>
          <a:graphicData uri="http://schemas.openxmlformats.org/presentationml/2006/ole">
            <p:oleObj spid="_x0000_s22532" name="Формула" r:id="rId3" imgW="1028520" imgH="228600" progId="Equation.3">
              <p:embed/>
            </p:oleObj>
          </a:graphicData>
        </a:graphic>
      </p:graphicFrame>
      <p:graphicFrame>
        <p:nvGraphicFramePr>
          <p:cNvPr id="22533" name="Object 8"/>
          <p:cNvGraphicFramePr>
            <a:graphicFrameLocks noChangeAspect="1"/>
          </p:cNvGraphicFramePr>
          <p:nvPr/>
        </p:nvGraphicFramePr>
        <p:xfrm>
          <a:off x="3643313" y="1928813"/>
          <a:ext cx="4443412" cy="704850"/>
        </p:xfrm>
        <a:graphic>
          <a:graphicData uri="http://schemas.openxmlformats.org/presentationml/2006/ole">
            <p:oleObj spid="_x0000_s22533" name="Формула" r:id="rId4" imgW="1600200" imgH="253800" progId="Equation.3">
              <p:embed/>
            </p:oleObj>
          </a:graphicData>
        </a:graphic>
      </p:graphicFrame>
      <p:graphicFrame>
        <p:nvGraphicFramePr>
          <p:cNvPr id="22534" name="Object 9"/>
          <p:cNvGraphicFramePr>
            <a:graphicFrameLocks noChangeAspect="1"/>
          </p:cNvGraphicFramePr>
          <p:nvPr/>
        </p:nvGraphicFramePr>
        <p:xfrm>
          <a:off x="857250" y="3000375"/>
          <a:ext cx="2106613" cy="517525"/>
        </p:xfrm>
        <a:graphic>
          <a:graphicData uri="http://schemas.openxmlformats.org/presentationml/2006/ole">
            <p:oleObj spid="_x0000_s22534" name="Формула" r:id="rId5" imgW="723600" imgH="177480" progId="Equation.3">
              <p:embed/>
            </p:oleObj>
          </a:graphicData>
        </a:graphic>
      </p:graphicFrame>
      <p:sp>
        <p:nvSpPr>
          <p:cNvPr id="12" name="Выноска со стрелкой влево 11">
            <a:hlinkClick r:id="rId6" action="ppaction://hlinksldjump"/>
          </p:cNvPr>
          <p:cNvSpPr/>
          <p:nvPr/>
        </p:nvSpPr>
        <p:spPr>
          <a:xfrm>
            <a:off x="1928813" y="4071938"/>
            <a:ext cx="1071562" cy="714375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571500" y="500063"/>
            <a:ext cx="7772400" cy="857250"/>
          </a:xfrm>
        </p:spPr>
        <p:txBody>
          <a:bodyPr anchor="b">
            <a:normAutofit/>
          </a:bodyPr>
          <a:lstStyle/>
          <a:p>
            <a:pPr marL="0" indent="0" algn="r">
              <a:buFontTx/>
              <a:buNone/>
            </a:pPr>
            <a:r>
              <a:rPr lang="ru-RU" sz="4800">
                <a:solidFill>
                  <a:srgbClr val="006600"/>
                </a:solidFill>
              </a:rPr>
              <a:t>На уроке: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5863" y="1457309"/>
            <a:ext cx="7772400" cy="4554554"/>
          </a:xfrm>
          <a:noFill/>
          <a:ln/>
        </p:spPr>
        <p:txBody>
          <a:bodyPr rtlCol="0" anchor="t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Применение свойств логарифмов. Свойства и график логарифмической функции.</a:t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Решение примеров из вариантов единого государственного экзамена.</a:t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Тест.</a:t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Немного истории. Джон Непер и Логарифмы</a:t>
            </a:r>
            <a:br>
              <a:rPr lang="ru-RU" sz="2400" kern="1200" cap="all" dirty="0"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endParaRPr lang="ru-RU" sz="2400" kern="1200" cap="all" dirty="0">
              <a:solidFill>
                <a:schemeClr val="accent1">
                  <a:tint val="83000"/>
                  <a:satMod val="150000"/>
                </a:schemeClr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885825" y="214313"/>
            <a:ext cx="8258175" cy="5865812"/>
          </a:xfrm>
        </p:spPr>
        <p:txBody>
          <a:bodyPr>
            <a:normAutofit/>
          </a:bodyPr>
          <a:lstStyle/>
          <a:p>
            <a:pPr marL="273050" indent="-273050">
              <a:buClr>
                <a:srgbClr val="FEB80A"/>
              </a:buClr>
              <a:buFont typeface="Wingdings 2" pitchFamily="18" charset="2"/>
              <a:buNone/>
            </a:pPr>
            <a:r>
              <a:rPr lang="ru-RU">
                <a:solidFill>
                  <a:srgbClr val="00FF00"/>
                </a:solidFill>
              </a:rPr>
              <a:t>     Дайте определение логарифму. Вспомните основное логарифмическое тождество</a:t>
            </a:r>
            <a:r>
              <a:rPr lang="tt-RU">
                <a:solidFill>
                  <a:srgbClr val="00FF00"/>
                </a:solidFill>
              </a:rPr>
              <a:t>. Вычислите:</a:t>
            </a:r>
          </a:p>
          <a:p>
            <a:pPr marL="273050" indent="-273050">
              <a:buClr>
                <a:srgbClr val="FEB80A"/>
              </a:buClr>
              <a:buFont typeface="Wingdings 2" pitchFamily="18" charset="2"/>
              <a:buChar char=""/>
            </a:pPr>
            <a:endParaRPr lang="ru-RU">
              <a:solidFill>
                <a:srgbClr val="00FF00"/>
              </a:solidFill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786313" y="5072063"/>
          <a:ext cx="2000250" cy="744537"/>
        </p:xfrm>
        <a:graphic>
          <a:graphicData uri="http://schemas.openxmlformats.org/presentationml/2006/ole">
            <p:oleObj spid="_x0000_s5127" name="Формула" r:id="rId3" imgW="545760" imgH="20304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714375" y="1643063"/>
          <a:ext cx="1739900" cy="642937"/>
        </p:xfrm>
        <a:graphic>
          <a:graphicData uri="http://schemas.openxmlformats.org/presentationml/2006/ole">
            <p:oleObj spid="_x0000_s5128" name="Формула" r:id="rId4" imgW="583920" imgH="21564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572000" y="1571625"/>
          <a:ext cx="1501775" cy="614363"/>
        </p:xfrm>
        <a:graphic>
          <a:graphicData uri="http://schemas.openxmlformats.org/presentationml/2006/ole">
            <p:oleObj spid="_x0000_s5129" name="Формула" r:id="rId5" imgW="558720" imgH="22860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000125" y="3214688"/>
          <a:ext cx="1743075" cy="1125537"/>
        </p:xfrm>
        <a:graphic>
          <a:graphicData uri="http://schemas.openxmlformats.org/presentationml/2006/ole">
            <p:oleObj spid="_x0000_s5130" name="Формула" r:id="rId6" imgW="609480" imgH="393480" progId="Equation.3">
              <p:embed/>
            </p:oleObj>
          </a:graphicData>
        </a:graphic>
      </p:graphicFrame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5143500" y="3357563"/>
          <a:ext cx="2647950" cy="882650"/>
        </p:xfrm>
        <a:graphic>
          <a:graphicData uri="http://schemas.openxmlformats.org/presentationml/2006/ole">
            <p:oleObj spid="_x0000_s5131" name="Формула" r:id="rId7" imgW="723600" imgH="241200" progId="Equation.3">
              <p:embed/>
            </p:oleObj>
          </a:graphicData>
        </a:graphic>
      </p:graphicFrame>
      <p:graphicFrame>
        <p:nvGraphicFramePr>
          <p:cNvPr id="4" name="Object 10"/>
          <p:cNvGraphicFramePr>
            <a:graphicFrameLocks noChangeAspect="1"/>
          </p:cNvGraphicFramePr>
          <p:nvPr/>
        </p:nvGraphicFramePr>
        <p:xfrm>
          <a:off x="1000125" y="4857750"/>
          <a:ext cx="3148013" cy="1071563"/>
        </p:xfrm>
        <a:graphic>
          <a:graphicData uri="http://schemas.openxmlformats.org/presentationml/2006/ole">
            <p:oleObj spid="_x0000_s5132" name="Формула" r:id="rId8" imgW="5968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одзаголовок 25"/>
          <p:cNvSpPr>
            <a:spLocks noGrp="1"/>
          </p:cNvSpPr>
          <p:nvPr>
            <p:ph type="subTitle" idx="4294967295"/>
          </p:nvPr>
        </p:nvSpPr>
        <p:spPr>
          <a:xfrm>
            <a:off x="457200" y="3213100"/>
            <a:ext cx="8229600" cy="720725"/>
          </a:xfrm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00FF00"/>
                </a:solidFill>
              </a:rPr>
              <a:t>Найдите области определения функций: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400">
                <a:solidFill>
                  <a:srgbClr val="00FF00"/>
                </a:solidFill>
              </a:rPr>
              <a:t>(Примеры из демонстрационного варианта ЕГЭ – 2009)             </a:t>
            </a:r>
          </a:p>
        </p:txBody>
      </p:sp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615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56" name="Rectangle 14"/>
          <p:cNvSpPr>
            <a:spLocks noChangeArrowheads="1"/>
          </p:cNvSpPr>
          <p:nvPr/>
        </p:nvSpPr>
        <p:spPr bwMode="auto">
          <a:xfrm>
            <a:off x="0" y="2936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0" y="8143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28688" y="1143000"/>
          <a:ext cx="1450975" cy="600075"/>
        </p:xfrm>
        <a:graphic>
          <a:graphicData uri="http://schemas.openxmlformats.org/presentationml/2006/ole">
            <p:oleObj spid="_x0000_s6159" name="Формула" r:id="rId3" imgW="583920" imgH="241200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57250" y="1714500"/>
          <a:ext cx="1230313" cy="471488"/>
        </p:xfrm>
        <a:graphic>
          <a:graphicData uri="http://schemas.openxmlformats.org/presentationml/2006/ole">
            <p:oleObj spid="_x0000_s6160" name="Формула" r:id="rId4" imgW="596880" imgH="228600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5214938" y="1357313"/>
          <a:ext cx="2220912" cy="500062"/>
        </p:xfrm>
        <a:graphic>
          <a:graphicData uri="http://schemas.openxmlformats.org/presentationml/2006/ole">
            <p:oleObj spid="_x0000_s6161" name="Формула" r:id="rId5" imgW="583920" imgH="241200" progId="Equation.3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1928813" y="3929063"/>
          <a:ext cx="2335212" cy="536575"/>
        </p:xfrm>
        <a:graphic>
          <a:graphicData uri="http://schemas.openxmlformats.org/presentationml/2006/ole">
            <p:oleObj spid="_x0000_s6162" name="Формула" r:id="rId6" imgW="939600" imgH="215640" progId="Equation.3">
              <p:embed/>
            </p:oleObj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1857375" y="4643438"/>
          <a:ext cx="2941638" cy="639762"/>
        </p:xfrm>
        <a:graphic>
          <a:graphicData uri="http://schemas.openxmlformats.org/presentationml/2006/ole">
            <p:oleObj spid="_x0000_s6163" name="Формула" r:id="rId7" imgW="1168200" imgH="253800" progId="Equation.3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124075" y="4941888"/>
          <a:ext cx="2557463" cy="911225"/>
        </p:xfrm>
        <a:graphic>
          <a:graphicData uri="http://schemas.openxmlformats.org/presentationml/2006/ole">
            <p:oleObj spid="_x0000_s6164" name="Формула" r:id="rId8" imgW="1104840" imgH="39348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785813" y="2500313"/>
          <a:ext cx="2498725" cy="568325"/>
        </p:xfrm>
        <a:graphic>
          <a:graphicData uri="http://schemas.openxmlformats.org/presentationml/2006/ole">
            <p:oleObj spid="_x0000_s6165" name="Формула" r:id="rId9" imgW="1282680" imgH="291960" progId="Equation.3">
              <p:embed/>
            </p:oleObj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/>
        </p:nvGraphicFramePr>
        <p:xfrm>
          <a:off x="5143500" y="2143125"/>
          <a:ext cx="1538288" cy="1025525"/>
        </p:xfrm>
        <a:graphic>
          <a:graphicData uri="http://schemas.openxmlformats.org/presentationml/2006/ole">
            <p:oleObj spid="_x0000_s6166" name="Формула" r:id="rId10" imgW="647640" imgH="431640" progId="Equation.3">
              <p:embed/>
            </p:oleObj>
          </a:graphicData>
        </a:graphic>
      </p:graphicFrame>
      <p:sp>
        <p:nvSpPr>
          <p:cNvPr id="6167" name="Rectangle 23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4250"/>
          </a:xfrm>
        </p:spPr>
        <p:txBody>
          <a:bodyPr/>
          <a:lstStyle/>
          <a:p>
            <a:r>
              <a:rPr lang="tt-RU" sz="2000" b="1">
                <a:solidFill>
                  <a:srgbClr val="00FF00"/>
                </a:solidFill>
              </a:rPr>
              <a:t>РЕШИТЕ ПРИМЕРЫ, ОСНОВЫВАЯСЬ НА СВОЙСТВА ЛОГАРИФМ</a:t>
            </a:r>
            <a:r>
              <a:rPr lang="ru-RU" sz="2000" b="1">
                <a:solidFill>
                  <a:srgbClr val="00FF00"/>
                </a:solidFill>
              </a:rPr>
              <a:t>А</a:t>
            </a:r>
            <a:r>
              <a:rPr lang="tt-RU" sz="2000" b="1">
                <a:solidFill>
                  <a:srgbClr val="00FF00"/>
                </a:solidFill>
              </a:rPr>
              <a:t>. ПРИ ОТВЕТЕ ПРОГОВОРИТЕ ЭТИ СВОЙСТВА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>
                <a:solidFill>
                  <a:srgbClr val="00FF00"/>
                </a:solidFill>
              </a:rPr>
              <a:t>СВОЙСТВА  И ГРАФИК ЛОГАРИФМИЧЕСКОЙ ФУНКЦИИ. ПЕРЕЧИСЛИТЕ СВОЙСТВА ФУНКЦИЙ ПО ЗАДАННЫМ ГРАФИКАМ</a:t>
            </a:r>
            <a:r>
              <a:rPr lang="ru-RU" sz="4000"/>
              <a:t> </a:t>
            </a:r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643063"/>
            <a:ext cx="741045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3" name="Object 4"/>
          <p:cNvGraphicFramePr>
            <a:graphicFrameLocks noChangeAspect="1"/>
          </p:cNvGraphicFramePr>
          <p:nvPr/>
        </p:nvGraphicFramePr>
        <p:xfrm>
          <a:off x="6715125" y="4186238"/>
          <a:ext cx="1039813" cy="415925"/>
        </p:xfrm>
        <a:graphic>
          <a:graphicData uri="http://schemas.openxmlformats.org/presentationml/2006/ole">
            <p:oleObj spid="_x0000_s7173" name="Формула" r:id="rId4" imgW="507960" imgH="203040" progId="Equation.3">
              <p:embed/>
            </p:oleObj>
          </a:graphicData>
        </a:graphic>
      </p:graphicFrame>
      <p:graphicFrame>
        <p:nvGraphicFramePr>
          <p:cNvPr id="7174" name="Object 5"/>
          <p:cNvGraphicFramePr>
            <a:graphicFrameLocks noChangeAspect="1"/>
          </p:cNvGraphicFramePr>
          <p:nvPr/>
        </p:nvGraphicFramePr>
        <p:xfrm>
          <a:off x="6429375" y="2000250"/>
          <a:ext cx="1212850" cy="498475"/>
        </p:xfrm>
        <a:graphic>
          <a:graphicData uri="http://schemas.openxmlformats.org/presentationml/2006/ole">
            <p:oleObj spid="_x0000_s7174" name="Формула" r:id="rId5" imgW="711000" imgH="291960" progId="Equation.3">
              <p:embed/>
            </p:oleObj>
          </a:graphicData>
        </a:graphic>
      </p:graphicFrame>
      <p:graphicFrame>
        <p:nvGraphicFramePr>
          <p:cNvPr id="7175" name="Object 6"/>
          <p:cNvGraphicFramePr>
            <a:graphicFrameLocks noChangeAspect="1"/>
          </p:cNvGraphicFramePr>
          <p:nvPr/>
        </p:nvGraphicFramePr>
        <p:xfrm>
          <a:off x="4216400" y="3282950"/>
          <a:ext cx="711200" cy="292100"/>
        </p:xfrm>
        <a:graphic>
          <a:graphicData uri="http://schemas.openxmlformats.org/presentationml/2006/ole">
            <p:oleObj spid="_x0000_s7175" name="Формула" r:id="rId6" imgW="711000" imgH="291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Содержимое 6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8800" y="2133600"/>
            <a:ext cx="1925638" cy="1747838"/>
          </a:xfrm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051050" y="5084763"/>
            <a:ext cx="5761038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>
                <a:solidFill>
                  <a:srgbClr val="000000"/>
                </a:solidFill>
                <a:latin typeface="Georgia" pitchFamily="18" charset="0"/>
              </a:rPr>
              <a:t>Ответ: №4</a:t>
            </a:r>
          </a:p>
        </p:txBody>
      </p:sp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2133600"/>
            <a:ext cx="1928812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6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2132013"/>
            <a:ext cx="2071687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1338" y="2133600"/>
            <a:ext cx="1928812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>
                <a:solidFill>
                  <a:srgbClr val="00FF00"/>
                </a:solidFill>
              </a:rPr>
              <a:t>НА ОДНОМ ИЗ РИСУНКОВ ИЗОБРАЖЕН ГРАФИК ФУНКЦИИ У=</a:t>
            </a:r>
            <a:r>
              <a:rPr lang="en-US" sz="2400" b="1">
                <a:solidFill>
                  <a:srgbClr val="00FF00"/>
                </a:solidFill>
              </a:rPr>
              <a:t>LOG</a:t>
            </a:r>
            <a:r>
              <a:rPr lang="en-US" sz="2400" b="1" baseline="-25000">
                <a:solidFill>
                  <a:srgbClr val="00FF00"/>
                </a:solidFill>
              </a:rPr>
              <a:t>2</a:t>
            </a:r>
            <a:r>
              <a:rPr lang="ru-RU" sz="2400" b="1">
                <a:solidFill>
                  <a:srgbClr val="00FF00"/>
                </a:solidFill>
              </a:rPr>
              <a:t>Х. УКАЖИТЕ НОМЕР ЭТОГО РИСУНКА. </a:t>
            </a:r>
            <a:r>
              <a:rPr lang="ru-RU" sz="2400">
                <a:solidFill>
                  <a:srgbClr val="00FF00"/>
                </a:solidFill>
              </a:rPr>
              <a:t>(</a:t>
            </a:r>
            <a:r>
              <a:rPr lang="ru-RU" sz="1000">
                <a:solidFill>
                  <a:srgbClr val="00FF00"/>
                </a:solidFill>
              </a:rPr>
              <a:t>ПРИМЕР ИЗ ДЕМОНСТРАЦИОННОГО ВАРИАНТА ЕГЭ – 2009)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49338" y="319088"/>
            <a:ext cx="7516812" cy="1246187"/>
          </a:xfrm>
        </p:spPr>
        <p:txBody>
          <a:bodyPr>
            <a:normAutofit/>
          </a:bodyPr>
          <a:lstStyle/>
          <a:p>
            <a:pPr marL="484188">
              <a:buClr>
                <a:srgbClr val="99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00FF00"/>
                </a:solidFill>
              </a:rPr>
              <a:t>СОВПАДАЮТ ЛИ ГРАФИКИ ФУНКЦИЙ?  ОТВЕТ ОБОСНУЙТЕ.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900113" y="1557338"/>
            <a:ext cx="7772400" cy="4530725"/>
          </a:xfrm>
        </p:spPr>
        <p:txBody>
          <a:bodyPr lIns="0" tIns="0" rIns="0" bIns="0"/>
          <a:lstStyle/>
          <a:p>
            <a:endParaRPr lang="tt-RU"/>
          </a:p>
          <a:p>
            <a:endParaRPr lang="tt-RU"/>
          </a:p>
          <a:p>
            <a:endParaRPr lang="tt-RU"/>
          </a:p>
          <a:p>
            <a:pPr>
              <a:buFontTx/>
              <a:buNone/>
            </a:pPr>
            <a:r>
              <a:rPr lang="tt-RU"/>
              <a:t>                                    </a:t>
            </a:r>
          </a:p>
          <a:p>
            <a:endParaRPr lang="tt-RU"/>
          </a:p>
          <a:p>
            <a:pPr>
              <a:buFontTx/>
              <a:buNone/>
            </a:pPr>
            <a:r>
              <a:rPr lang="tt-RU"/>
              <a:t>                        1. ДА.    2. НЕТ</a:t>
            </a:r>
            <a:endParaRPr lang="ru-RU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411413" y="4941888"/>
            <a:ext cx="3097212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</a:rPr>
              <a:t>Ответ: 2. НЕТ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643063" y="3143250"/>
          <a:ext cx="2020887" cy="530225"/>
        </p:xfrm>
        <a:graphic>
          <a:graphicData uri="http://schemas.openxmlformats.org/presentationml/2006/ole">
            <p:oleObj spid="_x0000_s11269" name="Формула" r:id="rId4" imgW="774360" imgH="20304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429250" y="3143250"/>
          <a:ext cx="2262188" cy="542925"/>
        </p:xfrm>
        <a:graphic>
          <a:graphicData uri="http://schemas.openxmlformats.org/presentationml/2006/ole">
            <p:oleObj spid="_x0000_s11270" name="Формула" r:id="rId5" imgW="952200" imgH="228600" progId="Equation.3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88900"/>
            <a:ext cx="7772400" cy="1331913"/>
          </a:xfrm>
        </p:spPr>
        <p:txBody>
          <a:bodyPr>
            <a:normAutofit/>
          </a:bodyPr>
          <a:lstStyle/>
          <a:p>
            <a:pPr>
              <a:buClr>
                <a:srgbClr val="99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i="1">
                <a:solidFill>
                  <a:srgbClr val="00FF00"/>
                </a:solidFill>
              </a:rPr>
              <a:t>НАЙДИТЕ ОБЛАСТЬ ОПРЕДЕЛЕНИЯ ФУНКЦИИ  У</a:t>
            </a:r>
            <a:r>
              <a:rPr lang="en-US" sz="2800" b="1" i="1">
                <a:solidFill>
                  <a:srgbClr val="00FF00"/>
                </a:solidFill>
                <a:latin typeface="SL_arial" pitchFamily="2" charset="0"/>
              </a:rPr>
              <a:t>= LOG</a:t>
            </a:r>
            <a:r>
              <a:rPr lang="en-US" sz="2800" b="1" i="1" baseline="-25000">
                <a:solidFill>
                  <a:srgbClr val="00FF00"/>
                </a:solidFill>
                <a:latin typeface="SL_arial" pitchFamily="2" charset="0"/>
              </a:rPr>
              <a:t>2</a:t>
            </a:r>
            <a:r>
              <a:rPr lang="en-US" sz="2800" b="1" i="1">
                <a:solidFill>
                  <a:srgbClr val="00FF00"/>
                </a:solidFill>
                <a:latin typeface="SL_arial" pitchFamily="2" charset="0"/>
              </a:rPr>
              <a:t>(5 – </a:t>
            </a:r>
            <a:r>
              <a:rPr lang="ru-RU" sz="2800" b="1" i="1">
                <a:solidFill>
                  <a:srgbClr val="00FF00"/>
                </a:solidFill>
              </a:rPr>
              <a:t>3</a:t>
            </a:r>
            <a:r>
              <a:rPr lang="en-US" sz="2800" b="1" i="1">
                <a:solidFill>
                  <a:srgbClr val="00FF00"/>
                </a:solidFill>
                <a:latin typeface="SL_arial" pitchFamily="2" charset="0"/>
              </a:rPr>
              <a:t>X)</a:t>
            </a:r>
            <a:r>
              <a:rPr lang="ar-SA" sz="2800" b="1" i="1">
                <a:solidFill>
                  <a:srgbClr val="00FF00"/>
                </a:solidFill>
                <a:latin typeface="SL_arial" pitchFamily="2" charset="0"/>
              </a:rPr>
              <a:t>‏</a:t>
            </a:r>
            <a:endParaRPr lang="en-US" sz="2800" b="1" i="1">
              <a:solidFill>
                <a:srgbClr val="00FF00"/>
              </a:solidFill>
              <a:latin typeface="SL_arial" pitchFamily="2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908175" y="4581525"/>
            <a:ext cx="5761038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>
                <a:solidFill>
                  <a:srgbClr val="000000"/>
                </a:solidFill>
                <a:latin typeface="Franklin Gothic Book" pitchFamily="34" charset="0"/>
              </a:rPr>
              <a:t>Ответ: №</a:t>
            </a:r>
            <a:r>
              <a:rPr lang="en-US" sz="3200" b="1">
                <a:solidFill>
                  <a:srgbClr val="000000"/>
                </a:solidFill>
                <a:latin typeface="Franklin Gothic Book" pitchFamily="34" charset="0"/>
              </a:rPr>
              <a:t>4</a:t>
            </a:r>
          </a:p>
        </p:txBody>
      </p:sp>
      <p:graphicFrame>
        <p:nvGraphicFramePr>
          <p:cNvPr id="13316" name="Object 2"/>
          <p:cNvGraphicFramePr>
            <a:graphicFrameLocks noChangeAspect="1"/>
          </p:cNvGraphicFramePr>
          <p:nvPr/>
        </p:nvGraphicFramePr>
        <p:xfrm>
          <a:off x="571500" y="2857500"/>
          <a:ext cx="1531938" cy="863600"/>
        </p:xfrm>
        <a:graphic>
          <a:graphicData uri="http://schemas.openxmlformats.org/presentationml/2006/ole">
            <p:oleObj spid="_x0000_s13316" name="Формула" r:id="rId4" imgW="698400" imgH="39348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2643188" y="2857500"/>
          <a:ext cx="1582737" cy="804863"/>
        </p:xfrm>
        <a:graphic>
          <a:graphicData uri="http://schemas.openxmlformats.org/presentationml/2006/ole">
            <p:oleObj spid="_x0000_s13317" name="Формула" r:id="rId5" imgW="774360" imgH="393480" progId="Equation.3">
              <p:embed/>
            </p:oleObj>
          </a:graphicData>
        </a:graphic>
      </p:graphicFrame>
      <p:graphicFrame>
        <p:nvGraphicFramePr>
          <p:cNvPr id="13318" name="Object 4"/>
          <p:cNvGraphicFramePr>
            <a:graphicFrameLocks noChangeAspect="1"/>
          </p:cNvGraphicFramePr>
          <p:nvPr/>
        </p:nvGraphicFramePr>
        <p:xfrm>
          <a:off x="4786313" y="2857500"/>
          <a:ext cx="1285875" cy="830263"/>
        </p:xfrm>
        <a:graphic>
          <a:graphicData uri="http://schemas.openxmlformats.org/presentationml/2006/ole">
            <p:oleObj spid="_x0000_s13318" name="Формула" r:id="rId6" imgW="609480" imgH="393480" progId="Equation.3">
              <p:embed/>
            </p:oleObj>
          </a:graphicData>
        </a:graphic>
      </p:graphicFrame>
      <p:graphicFrame>
        <p:nvGraphicFramePr>
          <p:cNvPr id="13319" name="Object 5"/>
          <p:cNvGraphicFramePr>
            <a:graphicFrameLocks noChangeAspect="1"/>
          </p:cNvGraphicFramePr>
          <p:nvPr/>
        </p:nvGraphicFramePr>
        <p:xfrm>
          <a:off x="6715125" y="2857500"/>
          <a:ext cx="1408113" cy="823913"/>
        </p:xfrm>
        <a:graphic>
          <a:graphicData uri="http://schemas.openxmlformats.org/presentationml/2006/ole">
            <p:oleObj spid="_x0000_s13319" name="Формула" r:id="rId7" imgW="672840" imgH="393480" progId="Equation.3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>
                <a:solidFill>
                  <a:srgbClr val="00FF00"/>
                </a:solidFill>
              </a:rPr>
              <a:t>ВЫЧИСЛИТЕ ЗНАЧЕНИЕ ВЫРАЖЕНИЯ:</a:t>
            </a:r>
            <a:r>
              <a:rPr lang="ru-RU" sz="3200">
                <a:solidFill>
                  <a:srgbClr val="00FF00"/>
                </a:solidFill>
              </a:rPr>
              <a:t/>
            </a:r>
            <a:br>
              <a:rPr lang="ru-RU" sz="3200">
                <a:solidFill>
                  <a:srgbClr val="00FF00"/>
                </a:solidFill>
              </a:rPr>
            </a:br>
            <a:r>
              <a:rPr lang="ru-RU" sz="1600">
                <a:solidFill>
                  <a:srgbClr val="00FF00"/>
                </a:solidFill>
              </a:rPr>
              <a:t>(ПРИМЕР ИЗ ДЕМОНСТРАЦИОННОГО ВАРИАНТА ЕГЭ – 2009, часть В)</a:t>
            </a:r>
            <a:r>
              <a:rPr lang="ru-RU"/>
              <a:t> </a:t>
            </a:r>
          </a:p>
        </p:txBody>
      </p:sp>
      <p:sp>
        <p:nvSpPr>
          <p:cNvPr id="15363" name="Содержимое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 u="sng">
                <a:hlinkClick r:id="" action="ppaction://hlinkshowjump?jump=lastslide"/>
              </a:rPr>
              <a:t>Решение</a:t>
            </a:r>
            <a:r>
              <a:rPr lang="ru-RU" u="sng">
                <a:hlinkClick r:id="" action="ppaction://hlinkshowjump?jump=nextslide"/>
              </a:rPr>
              <a:t>.</a:t>
            </a:r>
            <a:r>
              <a:rPr lang="ru-RU">
                <a:hlinkClick r:id="" action="ppaction://hlinkshowjump?jump=nextslide"/>
              </a:rPr>
              <a:t> </a:t>
            </a:r>
            <a:endParaRPr lang="ru-RU"/>
          </a:p>
        </p:txBody>
      </p:sp>
      <p:graphicFrame>
        <p:nvGraphicFramePr>
          <p:cNvPr id="15364" name="Object 2"/>
          <p:cNvGraphicFramePr>
            <a:graphicFrameLocks noChangeAspect="1"/>
          </p:cNvGraphicFramePr>
          <p:nvPr/>
        </p:nvGraphicFramePr>
        <p:xfrm>
          <a:off x="1500188" y="2286000"/>
          <a:ext cx="5635625" cy="1428750"/>
        </p:xfrm>
        <a:graphic>
          <a:graphicData uri="http://schemas.openxmlformats.org/presentationml/2006/ole">
            <p:oleObj spid="_x0000_s15364" name="Формула" r:id="rId3" imgW="90144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82</TotalTime>
  <Words>485</Words>
  <Application>Microsoft Office PowerPoint</Application>
  <PresentationFormat>Экран (4:3)</PresentationFormat>
  <Paragraphs>104</Paragraphs>
  <Slides>16</Slides>
  <Notes>4</Notes>
  <HiddenSlides>2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Tahoma</vt:lpstr>
      <vt:lpstr>Wingdings</vt:lpstr>
      <vt:lpstr>Wingdings 2</vt:lpstr>
      <vt:lpstr>Constantia</vt:lpstr>
      <vt:lpstr>Georgia</vt:lpstr>
      <vt:lpstr>Times New Roman</vt:lpstr>
      <vt:lpstr>SL_arial</vt:lpstr>
      <vt:lpstr>Franklin Gothic Book</vt:lpstr>
      <vt:lpstr>Calibri</vt:lpstr>
      <vt:lpstr>Arial Unicode MS</vt:lpstr>
      <vt:lpstr>Океан</vt:lpstr>
      <vt:lpstr>Формула</vt:lpstr>
      <vt:lpstr>Microsoft Equation 3.0</vt:lpstr>
      <vt:lpstr>Логарифмы. Логарифмическая функция, 11 класс</vt:lpstr>
      <vt:lpstr>Применение свойств логарифмов. Свойства и график логарифмической функции.   Решение примеров из вариантов единого государственного экзамена.   Тест.   Немного истории. Джон Непер и Логарифмы </vt:lpstr>
      <vt:lpstr>Слайд 3</vt:lpstr>
      <vt:lpstr>РЕШИТЕ ПРИМЕРЫ, ОСНОВЫВАЯСЬ НА СВОЙСТВА ЛОГАРИФМА. ПРИ ОТВЕТЕ ПРОГОВОРИТЕ ЭТИ СВОЙСТВА </vt:lpstr>
      <vt:lpstr>СВОЙСТВА  И ГРАФИК ЛОГАРИФМИЧЕСКОЙ ФУНКЦИИ. ПЕРЕЧИСЛИТЕ СВОЙСТВА ФУНКЦИЙ ПО ЗАДАННЫМ ГРАФИКАМ </vt:lpstr>
      <vt:lpstr>НА ОДНОМ ИЗ РИСУНКОВ ИЗОБРАЖЕН ГРАФИК ФУНКЦИИ У=LOG2Х. УКАЖИТЕ НОМЕР ЭТОГО РИСУНКА. (ПРИМЕР ИЗ ДЕМОНСТРАЦИОННОГО ВАРИАНТА ЕГЭ – 2009) </vt:lpstr>
      <vt:lpstr>СОВПАДАЮТ ЛИ ГРАФИКИ ФУНКЦИЙ?  ОТВЕТ ОБОСНУЙТЕ.</vt:lpstr>
      <vt:lpstr>НАЙДИТЕ ОБЛАСТЬ ОПРЕДЕЛЕНИЯ ФУНКЦИИ  У= LOG2(5 – 3X)‏</vt:lpstr>
      <vt:lpstr>ВЫЧИСЛИТЕ ЗНАЧЕНИЕ ВЫРАЖЕНИЯ: (ПРИМЕР ИЗ ДЕМОНСТРАЦИОННОГО ВАРИАНТА ЕГЭ – 2009, часть В) </vt:lpstr>
      <vt:lpstr>САМОСТОЯТЕЛЬНАЯ РАБОТА В ВИДЕ ТЕСТА (ПРИМЕРЫ ИЗ  ВАРИАНТОВ ЕГЭ) </vt:lpstr>
      <vt:lpstr>ДЖОН НЕПЕР (1550-1617) </vt:lpstr>
      <vt:lpstr>ПАЛОЧКИ НЕПЕРА</vt:lpstr>
      <vt:lpstr>ЛОГАРИФМИЧЕСКАЯ ЛИНЕЙКА </vt:lpstr>
      <vt:lpstr>Слайд 14</vt:lpstr>
      <vt:lpstr>ПРАВИЛЬНЫЕ ОТВЕТЫ </vt:lpstr>
      <vt:lpstr>Слайд 16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Превый</dc:creator>
  <cp:lastModifiedBy>миляш</cp:lastModifiedBy>
  <cp:revision>9</cp:revision>
  <dcterms:created xsi:type="dcterms:W3CDTF">2009-01-14T06:51:02Z</dcterms:created>
  <dcterms:modified xsi:type="dcterms:W3CDTF">2015-02-01T10:53:06Z</dcterms:modified>
</cp:coreProperties>
</file>